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4"/>
  </p:notesMasterIdLst>
  <p:sldIdLst>
    <p:sldId id="256" r:id="rId2"/>
    <p:sldId id="260" r:id="rId3"/>
    <p:sldId id="261" r:id="rId4"/>
    <p:sldId id="297" r:id="rId5"/>
    <p:sldId id="262" r:id="rId6"/>
    <p:sldId id="312" r:id="rId7"/>
    <p:sldId id="313" r:id="rId8"/>
    <p:sldId id="265" r:id="rId9"/>
    <p:sldId id="310" r:id="rId10"/>
    <p:sldId id="307" r:id="rId11"/>
    <p:sldId id="314" r:id="rId12"/>
    <p:sldId id="315" r:id="rId13"/>
  </p:sldIdLst>
  <p:sldSz cx="9144000" cy="5143500" type="screen16x9"/>
  <p:notesSz cx="6858000" cy="9144000"/>
  <p:embeddedFontLst>
    <p:embeddedFont>
      <p:font typeface="Arvo" panose="020B060402020202020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Roboto Condensed" panose="02000000000000000000" pitchFamily="2" charset="0"/>
      <p:regular r:id="rId23"/>
      <p:bold r:id="rId24"/>
      <p:italic r:id="rId25"/>
      <p:boldItalic r:id="rId26"/>
    </p:embeddedFont>
    <p:embeddedFont>
      <p:font typeface="Roboto Condensed Light"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0680"/>
  </p:normalViewPr>
  <p:slideViewPr>
    <p:cSldViewPr snapToGrid="0">
      <p:cViewPr varScale="1">
        <p:scale>
          <a:sx n="132" d="100"/>
          <a:sy n="132" d="100"/>
        </p:scale>
        <p:origin x="11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Data VS Goliath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65% increase in global exposed losses between July 2019 and December 2021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043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D1D2D3"/>
                </a:solidFill>
                <a:effectLst/>
                <a:latin typeface="Slack-Lato"/>
              </a:rPr>
              <a:t>Our  industry (information assurance) has many different standards that define both best practices and required practices to demonstrate that security is adequate to protect information.</a:t>
            </a:r>
            <a:br>
              <a:rPr lang="en-US"/>
            </a:br>
            <a:r>
              <a:rPr lang="en-US" b="0" i="0">
                <a:solidFill>
                  <a:srgbClr val="D1D2D3"/>
                </a:solidFill>
                <a:effectLst/>
                <a:latin typeface="Slack-Lato"/>
              </a:rPr>
              <a:t>Whether it’s NIST, CIS, ISO, COBIT, CMMC, HIPAA, PCI </a:t>
            </a:r>
            <a:r>
              <a:rPr lang="en-US" b="0" i="0" err="1">
                <a:solidFill>
                  <a:srgbClr val="D1D2D3"/>
                </a:solidFill>
                <a:effectLst/>
                <a:latin typeface="Slack-Lato"/>
              </a:rPr>
              <a:t>etc</a:t>
            </a:r>
            <a:r>
              <a:rPr lang="en-US" b="0" i="0">
                <a:solidFill>
                  <a:srgbClr val="D1D2D3"/>
                </a:solidFill>
                <a:effectLst/>
                <a:latin typeface="Slack-Lato"/>
              </a:rPr>
              <a:t>… SaaS Alerts provides proof of real time monitoring for IAM events, Data Exfiltration, Policy and Configuration changes and account behavior analysis.  In addition SaaS alerts provides configuration management and automated response to secure compromised </a:t>
            </a:r>
            <a:r>
              <a:rPr lang="en-US" b="0" i="0" err="1">
                <a:solidFill>
                  <a:srgbClr val="D1D2D3"/>
                </a:solidFill>
                <a:effectLst/>
                <a:latin typeface="Slack-Lato"/>
              </a:rPr>
              <a:t>accounts.Upon</a:t>
            </a:r>
            <a:r>
              <a:rPr lang="en-US" b="0" i="0">
                <a:solidFill>
                  <a:srgbClr val="D1D2D3"/>
                </a:solidFill>
                <a:effectLst/>
                <a:latin typeface="Slack-Lato"/>
              </a:rPr>
              <a:t> request SaaS Alerts provides its partners with detailed event and alert mapping to specific NIST controls on a per application basis.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microsoft.com/en-us/legal/terms-of-us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5" name="Google Shape;221;p14">
            <a:extLst>
              <a:ext uri="{FF2B5EF4-FFF2-40B4-BE49-F238E27FC236}">
                <a16:creationId xmlns:a16="http://schemas.microsoft.com/office/drawing/2014/main" id="{133662EE-AE53-8B22-4588-41C556213323}"/>
              </a:ext>
            </a:extLst>
          </p:cNvPr>
          <p:cNvSpPr txBox="1">
            <a:spLocks noGrp="1"/>
          </p:cNvSpPr>
          <p:nvPr>
            <p:ph type="ctrTitle"/>
          </p:nvPr>
        </p:nvSpPr>
        <p:spPr>
          <a:xfrm>
            <a:off x="89998" y="2011296"/>
            <a:ext cx="8158920" cy="7987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SaaS Monitoring and Security      </a:t>
            </a:r>
            <a:r>
              <a:rPr lang="en" sz="1600" dirty="0"/>
              <a:t> Powered by</a:t>
            </a:r>
            <a:endParaRPr sz="4400" dirty="0"/>
          </a:p>
        </p:txBody>
      </p:sp>
      <p:pic>
        <p:nvPicPr>
          <p:cNvPr id="4" name="Picture 3" descr="A logo with a black background&#10;&#10;Description automatically generated">
            <a:extLst>
              <a:ext uri="{FF2B5EF4-FFF2-40B4-BE49-F238E27FC236}">
                <a16:creationId xmlns:a16="http://schemas.microsoft.com/office/drawing/2014/main" id="{B4118363-538A-3F5F-1516-FF445C265035}"/>
              </a:ext>
            </a:extLst>
          </p:cNvPr>
          <p:cNvPicPr>
            <a:picLocks noChangeAspect="1"/>
          </p:cNvPicPr>
          <p:nvPr/>
        </p:nvPicPr>
        <p:blipFill>
          <a:blip r:embed="rId3"/>
          <a:stretch>
            <a:fillRect/>
          </a:stretch>
        </p:blipFill>
        <p:spPr>
          <a:xfrm>
            <a:off x="178107" y="2706894"/>
            <a:ext cx="2557836" cy="7485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F6C938-B533-9A1F-F2B5-9269DBAB5FBE}"/>
              </a:ext>
            </a:extLst>
          </p:cNvPr>
          <p:cNvSpPr>
            <a:spLocks noGrp="1"/>
          </p:cNvSpPr>
          <p:nvPr>
            <p:ph type="title"/>
          </p:nvPr>
        </p:nvSpPr>
        <p:spPr/>
        <p:txBody>
          <a:bodyPr/>
          <a:lstStyle/>
          <a:p>
            <a:r>
              <a:rPr lang="en-US" sz="3200" dirty="0"/>
              <a:t>We Protect All These Tools</a:t>
            </a:r>
          </a:p>
        </p:txBody>
      </p:sp>
      <p:sp>
        <p:nvSpPr>
          <p:cNvPr id="2" name="Slide Number Placeholder 1">
            <a:extLst>
              <a:ext uri="{FF2B5EF4-FFF2-40B4-BE49-F238E27FC236}">
                <a16:creationId xmlns:a16="http://schemas.microsoft.com/office/drawing/2014/main" id="{CF9FC519-9030-FF9E-8B39-A57178CEAB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27651" name="Picture 3" descr="saas alerts flow chart">
            <a:extLst>
              <a:ext uri="{FF2B5EF4-FFF2-40B4-BE49-F238E27FC236}">
                <a16:creationId xmlns:a16="http://schemas.microsoft.com/office/drawing/2014/main" id="{D28DE82E-59C6-6642-D8D4-7449D8C1F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1410182"/>
            <a:ext cx="3265343" cy="35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30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B63F-BC41-4C6D-B6ED-060F871829D3}"/>
              </a:ext>
            </a:extLst>
          </p:cNvPr>
          <p:cNvSpPr>
            <a:spLocks noGrp="1"/>
          </p:cNvSpPr>
          <p:nvPr>
            <p:ph type="title"/>
          </p:nvPr>
        </p:nvSpPr>
        <p:spPr/>
        <p:txBody>
          <a:bodyPr/>
          <a:lstStyle/>
          <a:p>
            <a:r>
              <a:rPr lang="en-US" sz="3200" dirty="0"/>
              <a:t>Next Steps</a:t>
            </a:r>
          </a:p>
        </p:txBody>
      </p:sp>
      <p:sp>
        <p:nvSpPr>
          <p:cNvPr id="3" name="Text Placeholder 2">
            <a:extLst>
              <a:ext uri="{FF2B5EF4-FFF2-40B4-BE49-F238E27FC236}">
                <a16:creationId xmlns:a16="http://schemas.microsoft.com/office/drawing/2014/main" id="{94EDC42B-984F-A6D2-1CDA-EAAB6B010886}"/>
              </a:ext>
            </a:extLst>
          </p:cNvPr>
          <p:cNvSpPr>
            <a:spLocks noGrp="1"/>
          </p:cNvSpPr>
          <p:nvPr>
            <p:ph type="body" idx="1"/>
          </p:nvPr>
        </p:nvSpPr>
        <p:spPr>
          <a:xfrm>
            <a:off x="720144" y="1737485"/>
            <a:ext cx="7267409" cy="3145500"/>
          </a:xfrm>
        </p:spPr>
        <p:txBody>
          <a:bodyPr/>
          <a:lstStyle/>
          <a:p>
            <a:pPr marL="76200" indent="0">
              <a:buNone/>
            </a:pPr>
            <a:r>
              <a:rPr lang="en-US" b="1" dirty="0"/>
              <a:t>We’d like to: </a:t>
            </a:r>
          </a:p>
          <a:p>
            <a:r>
              <a:rPr lang="en-US" dirty="0"/>
              <a:t>Run a complimentary SaaS Cybersecurity Assessment on your environment</a:t>
            </a:r>
          </a:p>
          <a:p>
            <a:r>
              <a:rPr lang="en-US" dirty="0"/>
              <a:t>Deliver a full report on what’s happening behind the scenes of your SaaS applications</a:t>
            </a:r>
          </a:p>
          <a:p>
            <a:r>
              <a:rPr lang="en-US" dirty="0"/>
              <a:t>Provide a comprehensive proposal on how we can help</a:t>
            </a:r>
          </a:p>
          <a:p>
            <a:endParaRPr lang="en-US" dirty="0"/>
          </a:p>
        </p:txBody>
      </p:sp>
      <p:sp>
        <p:nvSpPr>
          <p:cNvPr id="4" name="Slide Number Placeholder 3">
            <a:extLst>
              <a:ext uri="{FF2B5EF4-FFF2-40B4-BE49-F238E27FC236}">
                <a16:creationId xmlns:a16="http://schemas.microsoft.com/office/drawing/2014/main" id="{1AA5819C-7E6C-020E-6810-61E9AB5EE7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78374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EA2A4F-1C89-5B4F-87DD-72E8E444D1BE}"/>
              </a:ext>
            </a:extLst>
          </p:cNvPr>
          <p:cNvSpPr>
            <a:spLocks noGrp="1"/>
          </p:cNvSpPr>
          <p:nvPr>
            <p:ph type="ctrTitle"/>
          </p:nvPr>
        </p:nvSpPr>
        <p:spPr>
          <a:xfrm>
            <a:off x="685800" y="1090750"/>
            <a:ext cx="5367900" cy="2961900"/>
          </a:xfrm>
        </p:spPr>
        <p:txBody>
          <a:bodyPr/>
          <a:lstStyle/>
          <a:p>
            <a:r>
              <a:rPr lang="en-US" dirty="0"/>
              <a:t>Thank You!</a:t>
            </a:r>
          </a:p>
        </p:txBody>
      </p:sp>
      <p:sp>
        <p:nvSpPr>
          <p:cNvPr id="3" name="Slide Number Placeholder 2" hidden="1">
            <a:extLst>
              <a:ext uri="{FF2B5EF4-FFF2-40B4-BE49-F238E27FC236}">
                <a16:creationId xmlns:a16="http://schemas.microsoft.com/office/drawing/2014/main" id="{365C7199-46E8-4C2C-C275-DB20FA037BDF}"/>
              </a:ext>
            </a:extLst>
          </p:cNvPr>
          <p:cNvSpPr>
            <a:spLocks noGrp="1"/>
          </p:cNvSpPr>
          <p:nvPr>
            <p:ph type="sldNum" idx="4294967295"/>
          </p:nvPr>
        </p:nvSpPr>
        <p:spPr>
          <a:xfrm>
            <a:off x="7618000" y="4636500"/>
            <a:ext cx="1487400" cy="315600"/>
          </a:xfrm>
        </p:spPr>
        <p:txBody>
          <a:bodyPr/>
          <a:lstStyle/>
          <a:p>
            <a:pPr lvl="0">
              <a:spcAft>
                <a:spcPts val="600"/>
              </a:spcAft>
            </a:pPr>
            <a:fld id="{00000000-1234-1234-1234-123412341234}" type="slidenum">
              <a:rPr lang="en" smtClean="0"/>
              <a:pPr lvl="0">
                <a:spcAft>
                  <a:spcPts val="600"/>
                </a:spcAft>
              </a:pPr>
              <a:t>12</a:t>
            </a:fld>
            <a:endParaRPr lang="en"/>
          </a:p>
        </p:txBody>
      </p:sp>
    </p:spTree>
    <p:extLst>
      <p:ext uri="{BB962C8B-B14F-4D97-AF65-F5344CB8AC3E}">
        <p14:creationId xmlns:p14="http://schemas.microsoft.com/office/powerpoint/2010/main" val="55095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Amateurs hack systems,</a:t>
            </a:r>
          </a:p>
          <a:p>
            <a:pPr marL="0" lvl="0" indent="0" algn="l" rtl="0">
              <a:spcBef>
                <a:spcPts val="600"/>
              </a:spcBef>
              <a:spcAft>
                <a:spcPts val="0"/>
              </a:spcAft>
              <a:buNone/>
            </a:pPr>
            <a:r>
              <a:rPr lang="en" dirty="0"/>
              <a:t>professionals hack people.</a:t>
            </a:r>
          </a:p>
          <a:p>
            <a:pPr marL="0" lvl="0" indent="0" algn="l" rtl="0">
              <a:spcBef>
                <a:spcPts val="600"/>
              </a:spcBef>
              <a:spcAft>
                <a:spcPts val="0"/>
              </a:spcAft>
              <a:buNone/>
            </a:pPr>
            <a:endParaRPr lang="en" dirty="0"/>
          </a:p>
          <a:p>
            <a:pPr marL="0" lvl="0" indent="0" algn="l" rtl="0">
              <a:spcBef>
                <a:spcPts val="600"/>
              </a:spcBef>
              <a:spcAft>
                <a:spcPts val="0"/>
              </a:spcAft>
              <a:buNone/>
            </a:pPr>
            <a:r>
              <a:rPr lang="en" dirty="0"/>
              <a:t>-Bruce </a:t>
            </a:r>
            <a:r>
              <a:rPr lang="en" dirty="0" err="1"/>
              <a:t>Schneier</a:t>
            </a:r>
            <a:endParaRPr lang="en" dirty="0"/>
          </a:p>
          <a:p>
            <a:pPr marL="0" lvl="0" indent="0" algn="l" rtl="0">
              <a:spcBef>
                <a:spcPts val="600"/>
              </a:spcBef>
              <a:spcAft>
                <a:spcPts val="0"/>
              </a:spcAft>
              <a:buNone/>
            </a:pPr>
            <a:r>
              <a:rPr lang="en" sz="1600" dirty="0"/>
              <a:t>Author and Cryptographer</a:t>
            </a:r>
            <a:endParaRPr sz="1600" dirty="0"/>
          </a:p>
        </p:txBody>
      </p:sp>
      <p:sp>
        <p:nvSpPr>
          <p:cNvPr id="230" name="Google Shape;230;p15"/>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31" name="Google Shape;231;p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By The Numbers</a:t>
            </a:r>
            <a:endParaRPr sz="3200" dirty="0"/>
          </a:p>
        </p:txBody>
      </p:sp>
      <p:sp>
        <p:nvSpPr>
          <p:cNvPr id="237" name="Google Shape;237;p16"/>
          <p:cNvSpPr txBox="1">
            <a:spLocks noGrp="1"/>
          </p:cNvSpPr>
          <p:nvPr>
            <p:ph type="body" idx="1"/>
          </p:nvPr>
        </p:nvSpPr>
        <p:spPr>
          <a:xfrm>
            <a:off x="264274" y="1539058"/>
            <a:ext cx="8879726" cy="31455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US" dirty="0"/>
              <a:t>61% of breaches are identity driven</a:t>
            </a:r>
            <a:endParaRPr dirty="0"/>
          </a:p>
          <a:p>
            <a:pPr marL="457200" lvl="0" indent="-381000" algn="l" rtl="0">
              <a:spcBef>
                <a:spcPts val="1000"/>
              </a:spcBef>
              <a:spcAft>
                <a:spcPts val="0"/>
              </a:spcAft>
              <a:buSzPts val="2400"/>
              <a:buChar char="▰"/>
            </a:pPr>
            <a:r>
              <a:rPr lang="en-US" dirty="0"/>
              <a:t>21,382 business email compromise (BEC) cases – $2.7B lost (2022)</a:t>
            </a:r>
          </a:p>
          <a:p>
            <a:pPr marL="457200" lvl="0" indent="-381000" algn="l" rtl="0">
              <a:spcBef>
                <a:spcPts val="1000"/>
              </a:spcBef>
              <a:spcAft>
                <a:spcPts val="0"/>
              </a:spcAft>
              <a:buSzPts val="2400"/>
              <a:buChar char="▰"/>
            </a:pPr>
            <a:r>
              <a:rPr lang="en-US" dirty="0"/>
              <a:t>84% of businesses have experienced BEC</a:t>
            </a:r>
          </a:p>
          <a:p>
            <a:pPr lvl="0">
              <a:spcBef>
                <a:spcPts val="1000"/>
              </a:spcBef>
            </a:pPr>
            <a:r>
              <a:rPr lang="en" dirty="0"/>
              <a:t>BEC is 64x more profitable than ransomware</a:t>
            </a:r>
            <a:br>
              <a:rPr lang="en" dirty="0"/>
            </a:br>
            <a:br>
              <a:rPr lang="en" dirty="0"/>
            </a:br>
            <a:r>
              <a:rPr lang="en-US" sz="1100" dirty="0"/>
              <a:t>https://www.ic3.gov/Media/PDF/AnnualReport/2022_IC3Report.pdf</a:t>
            </a:r>
            <a:br>
              <a:rPr lang="en-US" sz="1100" dirty="0"/>
            </a:br>
            <a:r>
              <a:rPr lang="en-US" sz="1100" dirty="0"/>
              <a:t>https://www.egress.com/blog/security-and-email-security/which-cyberthreats-are-microsoft-365-users-most-at-risk-of</a:t>
            </a:r>
            <a:br>
              <a:rPr lang="en-US" sz="1100" dirty="0"/>
            </a:br>
            <a:endParaRPr sz="11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5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fade">
                                      <p:cBhvr>
                                        <p:cTn id="12" dur="5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fade">
                                      <p:cBhvr>
                                        <p:cTn id="17" dur="500"/>
                                        <p:tgtEl>
                                          <p:spTgt spid="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7">
                                            <p:txEl>
                                              <p:pRg st="3" end="3"/>
                                            </p:txEl>
                                          </p:spTgt>
                                        </p:tgtEl>
                                        <p:attrNameLst>
                                          <p:attrName>style.visibility</p:attrName>
                                        </p:attrNameLst>
                                      </p:cBhvr>
                                      <p:to>
                                        <p:strVal val="visible"/>
                                      </p:to>
                                    </p:set>
                                    <p:animEffect transition="in" filter="fade">
                                      <p:cBhvr>
                                        <p:cTn id="22" dur="500"/>
                                        <p:tgtEl>
                                          <p:spTgt spid="2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D44703-C9AD-3B80-C0AD-8B219C97A627}"/>
              </a:ext>
            </a:extLst>
          </p:cNvPr>
          <p:cNvSpPr>
            <a:spLocks noGrp="1"/>
          </p:cNvSpPr>
          <p:nvPr>
            <p:ph type="title"/>
          </p:nvPr>
        </p:nvSpPr>
        <p:spPr/>
        <p:txBody>
          <a:bodyPr/>
          <a:lstStyle/>
          <a:p>
            <a:r>
              <a:rPr lang="en-US" sz="3200" dirty="0"/>
              <a:t>Microsoft’s Response</a:t>
            </a:r>
          </a:p>
        </p:txBody>
      </p:sp>
      <p:sp>
        <p:nvSpPr>
          <p:cNvPr id="4" name="Slide Number Placeholder 3">
            <a:extLst>
              <a:ext uri="{FF2B5EF4-FFF2-40B4-BE49-F238E27FC236}">
                <a16:creationId xmlns:a16="http://schemas.microsoft.com/office/drawing/2014/main" id="{863C7141-D2C0-802C-991B-00F18ABFF7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TextBox 5">
            <a:extLst>
              <a:ext uri="{FF2B5EF4-FFF2-40B4-BE49-F238E27FC236}">
                <a16:creationId xmlns:a16="http://schemas.microsoft.com/office/drawing/2014/main" id="{5669C831-D549-37FA-0C1B-6D923CB8FD07}"/>
              </a:ext>
            </a:extLst>
          </p:cNvPr>
          <p:cNvSpPr txBox="1"/>
          <p:nvPr/>
        </p:nvSpPr>
        <p:spPr>
          <a:xfrm>
            <a:off x="561788" y="1399245"/>
            <a:ext cx="8232588" cy="2400657"/>
          </a:xfrm>
          <a:prstGeom prst="rect">
            <a:avLst/>
          </a:prstGeom>
          <a:noFill/>
        </p:spPr>
        <p:txBody>
          <a:bodyPr wrap="square">
            <a:spAutoFit/>
          </a:bodyPr>
          <a:lstStyle/>
          <a:p>
            <a:pPr algn="l"/>
            <a:r>
              <a:rPr lang="en-US" sz="28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Member Account, Password, and Security</a:t>
            </a:r>
          </a:p>
          <a:p>
            <a:pPr algn="l"/>
            <a:r>
              <a:rPr lang="en-US"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algn="l"/>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…You agree to notify Microsoft immediately of any unauthorized use of your account or any other breach of security. Microsoft will not be liable for any loss that you may incur as a result of someone else using your password or account, either with or without your knowledge. </a:t>
            </a:r>
            <a:r>
              <a:rPr lang="en-US" sz="18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However, you could be held liable for losses incurred by Microsoft or another party due to someone else using your account or password…</a:t>
            </a:r>
          </a:p>
        </p:txBody>
      </p:sp>
      <p:sp>
        <p:nvSpPr>
          <p:cNvPr id="8" name="TextBox 7">
            <a:extLst>
              <a:ext uri="{FF2B5EF4-FFF2-40B4-BE49-F238E27FC236}">
                <a16:creationId xmlns:a16="http://schemas.microsoft.com/office/drawing/2014/main" id="{C9282F15-DF48-E5EF-EA01-9C50B30AE4CF}"/>
              </a:ext>
            </a:extLst>
          </p:cNvPr>
          <p:cNvSpPr txBox="1"/>
          <p:nvPr/>
        </p:nvSpPr>
        <p:spPr>
          <a:xfrm>
            <a:off x="561788" y="4201464"/>
            <a:ext cx="4574988" cy="261610"/>
          </a:xfrm>
          <a:prstGeom prst="rect">
            <a:avLst/>
          </a:prstGeom>
          <a:noFill/>
        </p:spPr>
        <p:txBody>
          <a:bodyPr wrap="square">
            <a:spAutoFit/>
          </a:bodyPr>
          <a:lstStyle/>
          <a:p>
            <a:r>
              <a:rPr lang="en-US" sz="1100" dirty="0">
                <a:latin typeface="Roboto" panose="02000000000000000000" pitchFamily="2" charset="0"/>
                <a:ea typeface="Roboto" panose="02000000000000000000" pitchFamily="2" charset="0"/>
                <a:cs typeface="Roboto" panose="02000000000000000000" pitchFamily="2" charset="0"/>
                <a:hlinkClick r:id="rId2"/>
              </a:rPr>
              <a:t>https://www.microsoft.com/en-us/legal/terms-of-use</a:t>
            </a:r>
            <a:r>
              <a:rPr lang="en-US" sz="1100" dirty="0">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117026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99474" y="947148"/>
            <a:ext cx="6731955" cy="244622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solidFill>
                  <a:schemeClr val="accent5"/>
                </a:solidFill>
              </a:rPr>
              <a:t>WHAT YOU DON’T KNOW CAN HURT YOU…</a:t>
            </a:r>
            <a:endParaRPr sz="6000">
              <a:solidFill>
                <a:schemeClr val="accent5"/>
              </a:solidFill>
            </a:endParaRPr>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2" name="Google Shape;952;p46">
            <a:extLst>
              <a:ext uri="{FF2B5EF4-FFF2-40B4-BE49-F238E27FC236}">
                <a16:creationId xmlns:a16="http://schemas.microsoft.com/office/drawing/2014/main" id="{2B756499-986E-8ACD-2566-99E8C3CE4A5D}"/>
              </a:ext>
            </a:extLst>
          </p:cNvPr>
          <p:cNvGrpSpPr/>
          <p:nvPr/>
        </p:nvGrpSpPr>
        <p:grpSpPr>
          <a:xfrm>
            <a:off x="6938990" y="434230"/>
            <a:ext cx="1623547" cy="1702854"/>
            <a:chOff x="5961125" y="1623900"/>
            <a:chExt cx="427450" cy="448175"/>
          </a:xfrm>
        </p:grpSpPr>
        <p:sp>
          <p:nvSpPr>
            <p:cNvPr id="3" name="Google Shape;953;p46">
              <a:extLst>
                <a:ext uri="{FF2B5EF4-FFF2-40B4-BE49-F238E27FC236}">
                  <a16:creationId xmlns:a16="http://schemas.microsoft.com/office/drawing/2014/main" id="{866BAD8B-F6A7-5FAA-E790-8DFA31ACF2A4}"/>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954;p46">
              <a:extLst>
                <a:ext uri="{FF2B5EF4-FFF2-40B4-BE49-F238E27FC236}">
                  <a16:creationId xmlns:a16="http://schemas.microsoft.com/office/drawing/2014/main" id="{BBFC9080-0FC6-9508-B451-F1D7A36BE97C}"/>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55;p46">
              <a:extLst>
                <a:ext uri="{FF2B5EF4-FFF2-40B4-BE49-F238E27FC236}">
                  <a16:creationId xmlns:a16="http://schemas.microsoft.com/office/drawing/2014/main" id="{E58AE0CD-07F8-9F89-F15B-39DC9F59C858}"/>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56;p46">
              <a:extLst>
                <a:ext uri="{FF2B5EF4-FFF2-40B4-BE49-F238E27FC236}">
                  <a16:creationId xmlns:a16="http://schemas.microsoft.com/office/drawing/2014/main" id="{2774662B-0CF5-71DA-F93B-98E350F68D41}"/>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57;p46">
              <a:extLst>
                <a:ext uri="{FF2B5EF4-FFF2-40B4-BE49-F238E27FC236}">
                  <a16:creationId xmlns:a16="http://schemas.microsoft.com/office/drawing/2014/main" id="{DA575F5A-3529-D2C1-FC9F-B3BD6056B6E6}"/>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58;p46">
              <a:extLst>
                <a:ext uri="{FF2B5EF4-FFF2-40B4-BE49-F238E27FC236}">
                  <a16:creationId xmlns:a16="http://schemas.microsoft.com/office/drawing/2014/main" id="{EB512CDE-A937-A584-EA3C-1CEAFE6315B0}"/>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59;p46">
              <a:extLst>
                <a:ext uri="{FF2B5EF4-FFF2-40B4-BE49-F238E27FC236}">
                  <a16:creationId xmlns:a16="http://schemas.microsoft.com/office/drawing/2014/main" id="{34FED802-6AF4-9355-2638-E7D066D36F5B}"/>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D44703-C9AD-3B80-C0AD-8B219C97A627}"/>
              </a:ext>
            </a:extLst>
          </p:cNvPr>
          <p:cNvSpPr>
            <a:spLocks noGrp="1"/>
          </p:cNvSpPr>
          <p:nvPr>
            <p:ph type="title"/>
          </p:nvPr>
        </p:nvSpPr>
        <p:spPr/>
        <p:txBody>
          <a:bodyPr/>
          <a:lstStyle/>
          <a:p>
            <a:r>
              <a:rPr lang="en-US" sz="3200" dirty="0"/>
              <a:t>Size Doesn’t Matter</a:t>
            </a:r>
          </a:p>
        </p:txBody>
      </p:sp>
      <p:sp>
        <p:nvSpPr>
          <p:cNvPr id="2" name="Text Placeholder 1">
            <a:extLst>
              <a:ext uri="{FF2B5EF4-FFF2-40B4-BE49-F238E27FC236}">
                <a16:creationId xmlns:a16="http://schemas.microsoft.com/office/drawing/2014/main" id="{AE928A63-8AA1-568E-B3DD-A8AF01DB65A8}"/>
              </a:ext>
            </a:extLst>
          </p:cNvPr>
          <p:cNvSpPr>
            <a:spLocks noGrp="1"/>
          </p:cNvSpPr>
          <p:nvPr>
            <p:ph type="body" idx="1"/>
          </p:nvPr>
        </p:nvSpPr>
        <p:spPr>
          <a:xfrm>
            <a:off x="814274" y="1327350"/>
            <a:ext cx="7872525" cy="3145500"/>
          </a:xfrm>
        </p:spPr>
        <p:txBody>
          <a:bodyPr/>
          <a:lstStyle/>
          <a:p>
            <a:pPr marL="76200" indent="0">
              <a:buNone/>
            </a:pPr>
            <a:r>
              <a:rPr lang="en-US" b="1" dirty="0"/>
              <a:t>If you have customers, incoming revenue, and a bank account, then you are a target</a:t>
            </a:r>
          </a:p>
          <a:p>
            <a:pPr marL="76200" indent="0">
              <a:buNone/>
            </a:pPr>
            <a:endParaRPr lang="en-US" sz="400" b="1" dirty="0"/>
          </a:p>
          <a:p>
            <a:r>
              <a:rPr lang="en-US" sz="2000" dirty="0"/>
              <a:t>Hackers don’t care how big or small you are</a:t>
            </a:r>
          </a:p>
          <a:p>
            <a:r>
              <a:rPr lang="en-US" sz="2000" dirty="0"/>
              <a:t>Oftentimes you won’t know a breach happened until it’s too late</a:t>
            </a:r>
          </a:p>
          <a:p>
            <a:r>
              <a:rPr lang="en-US" sz="2000" dirty="0"/>
              <a:t>All it takes is a singe person clicking on an email (even by mistake)</a:t>
            </a:r>
          </a:p>
        </p:txBody>
      </p:sp>
      <p:sp>
        <p:nvSpPr>
          <p:cNvPr id="4" name="Slide Number Placeholder 3">
            <a:extLst>
              <a:ext uri="{FF2B5EF4-FFF2-40B4-BE49-F238E27FC236}">
                <a16:creationId xmlns:a16="http://schemas.microsoft.com/office/drawing/2014/main" id="{863C7141-D2C0-802C-991B-00F18ABFF7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51325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D44703-C9AD-3B80-C0AD-8B219C97A627}"/>
              </a:ext>
            </a:extLst>
          </p:cNvPr>
          <p:cNvSpPr>
            <a:spLocks noGrp="1"/>
          </p:cNvSpPr>
          <p:nvPr>
            <p:ph type="title"/>
          </p:nvPr>
        </p:nvSpPr>
        <p:spPr/>
        <p:txBody>
          <a:bodyPr/>
          <a:lstStyle/>
          <a:p>
            <a:r>
              <a:rPr lang="en-US" sz="3200" dirty="0"/>
              <a:t>The Cost of a Breach</a:t>
            </a:r>
          </a:p>
        </p:txBody>
      </p:sp>
      <p:sp>
        <p:nvSpPr>
          <p:cNvPr id="2" name="Text Placeholder 1">
            <a:extLst>
              <a:ext uri="{FF2B5EF4-FFF2-40B4-BE49-F238E27FC236}">
                <a16:creationId xmlns:a16="http://schemas.microsoft.com/office/drawing/2014/main" id="{09F12005-8BAF-DBD0-BC42-A598F3B0233A}"/>
              </a:ext>
            </a:extLst>
          </p:cNvPr>
          <p:cNvSpPr>
            <a:spLocks noGrp="1"/>
          </p:cNvSpPr>
          <p:nvPr>
            <p:ph type="body" idx="1"/>
          </p:nvPr>
        </p:nvSpPr>
        <p:spPr/>
        <p:txBody>
          <a:bodyPr/>
          <a:lstStyle/>
          <a:p>
            <a:r>
              <a:rPr lang="en-US" dirty="0"/>
              <a:t>Business interruptions</a:t>
            </a:r>
          </a:p>
          <a:p>
            <a:r>
              <a:rPr lang="en-US" dirty="0"/>
              <a:t>Legal issues</a:t>
            </a:r>
          </a:p>
          <a:p>
            <a:r>
              <a:rPr lang="en-US" dirty="0"/>
              <a:t>Financial losses</a:t>
            </a:r>
          </a:p>
          <a:p>
            <a:r>
              <a:rPr lang="en-US" dirty="0"/>
              <a:t>Regulatory involvement</a:t>
            </a:r>
          </a:p>
          <a:p>
            <a:r>
              <a:rPr lang="en-US" dirty="0"/>
              <a:t>HR implications</a:t>
            </a:r>
          </a:p>
          <a:p>
            <a:r>
              <a:rPr lang="en-US" dirty="0"/>
              <a:t>Public relations crises</a:t>
            </a:r>
          </a:p>
        </p:txBody>
      </p:sp>
      <p:sp>
        <p:nvSpPr>
          <p:cNvPr id="4" name="Slide Number Placeholder 3">
            <a:extLst>
              <a:ext uri="{FF2B5EF4-FFF2-40B4-BE49-F238E27FC236}">
                <a16:creationId xmlns:a16="http://schemas.microsoft.com/office/drawing/2014/main" id="{863C7141-D2C0-802C-991B-00F18ABFF7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35265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How We C</a:t>
            </a:r>
            <a:r>
              <a:rPr lang="en-US" sz="3200" dirty="0"/>
              <a:t>a</a:t>
            </a:r>
            <a:r>
              <a:rPr lang="en" sz="3200" dirty="0"/>
              <a:t>n Help</a:t>
            </a:r>
            <a:endParaRPr sz="3200"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C54B9329-4277-78AF-A4DC-EDA511D2C6BF}"/>
              </a:ext>
            </a:extLst>
          </p:cNvPr>
          <p:cNvSpPr>
            <a:spLocks noGrp="1"/>
          </p:cNvSpPr>
          <p:nvPr>
            <p:ph type="body" idx="1"/>
          </p:nvPr>
        </p:nvSpPr>
        <p:spPr>
          <a:xfrm>
            <a:off x="607658" y="1616686"/>
            <a:ext cx="8255750" cy="2672442"/>
          </a:xfrm>
        </p:spPr>
        <p:txBody>
          <a:bodyPr/>
          <a:lstStyle/>
          <a:p>
            <a:r>
              <a:rPr lang="en-US" sz="2000" dirty="0"/>
              <a:t>Monitoring of your SaaS business applications for suspicious activity</a:t>
            </a:r>
          </a:p>
          <a:p>
            <a:pPr lvl="1"/>
            <a:r>
              <a:rPr lang="en-US" sz="2000" dirty="0"/>
              <a:t>Account logins, failed logins, unapproved logins, logins from unapproved locations, externally shared files, and more</a:t>
            </a:r>
          </a:p>
          <a:p>
            <a:r>
              <a:rPr lang="en-US" sz="2000" dirty="0"/>
              <a:t>Alerting capabilities to notify us of suspicious events in real-time</a:t>
            </a:r>
          </a:p>
          <a:p>
            <a:r>
              <a:rPr lang="en-US" sz="2000" dirty="0"/>
              <a:t>Automatic remediation of detected threats through customizable rules</a:t>
            </a:r>
          </a:p>
          <a:p>
            <a:r>
              <a:rPr lang="en-US" sz="2000" dirty="0"/>
              <a:t>Reporting tools for investigating security incidents and supporting audits</a:t>
            </a:r>
          </a:p>
          <a:p>
            <a:pPr marL="457200" lvl="0" indent="-317500" algn="l" rtl="0">
              <a:spcBef>
                <a:spcPts val="600"/>
              </a:spcBef>
              <a:spcAft>
                <a:spcPts val="0"/>
              </a:spcAft>
              <a:buSzPts val="1400"/>
              <a:buChar cha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7DC7-6D35-C892-7A8B-D7A0EB36F7C7}"/>
              </a:ext>
            </a:extLst>
          </p:cNvPr>
          <p:cNvSpPr>
            <a:spLocks noGrp="1"/>
          </p:cNvSpPr>
          <p:nvPr>
            <p:ph type="title"/>
          </p:nvPr>
        </p:nvSpPr>
        <p:spPr/>
        <p:txBody>
          <a:bodyPr/>
          <a:lstStyle/>
          <a:p>
            <a:r>
              <a:rPr lang="en-US" sz="3200" dirty="0"/>
              <a:t>Additional Features</a:t>
            </a:r>
          </a:p>
        </p:txBody>
      </p:sp>
      <p:sp>
        <p:nvSpPr>
          <p:cNvPr id="3" name="Text Placeholder 2">
            <a:extLst>
              <a:ext uri="{FF2B5EF4-FFF2-40B4-BE49-F238E27FC236}">
                <a16:creationId xmlns:a16="http://schemas.microsoft.com/office/drawing/2014/main" id="{1264735E-0C35-E901-E625-4956B0E20A9E}"/>
              </a:ext>
            </a:extLst>
          </p:cNvPr>
          <p:cNvSpPr>
            <a:spLocks noGrp="1"/>
          </p:cNvSpPr>
          <p:nvPr>
            <p:ph type="body" idx="1"/>
          </p:nvPr>
        </p:nvSpPr>
        <p:spPr>
          <a:xfrm>
            <a:off x="814275" y="1327350"/>
            <a:ext cx="6132600" cy="469919"/>
          </a:xfrm>
        </p:spPr>
        <p:txBody>
          <a:bodyPr/>
          <a:lstStyle/>
          <a:p>
            <a:r>
              <a:rPr lang="en-US"/>
              <a:t>Stale Account Cleanup</a:t>
            </a:r>
          </a:p>
        </p:txBody>
      </p:sp>
      <p:sp>
        <p:nvSpPr>
          <p:cNvPr id="4" name="Slide Number Placeholder 3">
            <a:extLst>
              <a:ext uri="{FF2B5EF4-FFF2-40B4-BE49-F238E27FC236}">
                <a16:creationId xmlns:a16="http://schemas.microsoft.com/office/drawing/2014/main" id="{2DB76D71-5CD3-8CF7-1254-9C8BF1ED72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aphicFrame>
        <p:nvGraphicFramePr>
          <p:cNvPr id="5" name="Object 4">
            <a:extLst>
              <a:ext uri="{FF2B5EF4-FFF2-40B4-BE49-F238E27FC236}">
                <a16:creationId xmlns:a16="http://schemas.microsoft.com/office/drawing/2014/main" id="{452C0818-F41C-4B30-EB01-B6BF1172A95B}"/>
              </a:ext>
            </a:extLst>
          </p:cNvPr>
          <p:cNvGraphicFramePr>
            <a:graphicFrameLocks noChangeAspect="1"/>
          </p:cNvGraphicFramePr>
          <p:nvPr>
            <p:extLst>
              <p:ext uri="{D42A27DB-BD31-4B8C-83A1-F6EECF244321}">
                <p14:modId xmlns:p14="http://schemas.microsoft.com/office/powerpoint/2010/main" val="3476314369"/>
              </p:ext>
            </p:extLst>
          </p:nvPr>
        </p:nvGraphicFramePr>
        <p:xfrm>
          <a:off x="567558" y="1746820"/>
          <a:ext cx="8008883" cy="3045044"/>
        </p:xfrm>
        <a:graphic>
          <a:graphicData uri="http://schemas.openxmlformats.org/presentationml/2006/ole">
            <mc:AlternateContent xmlns:mc="http://schemas.openxmlformats.org/markup-compatibility/2006">
              <mc:Choice xmlns:v="urn:schemas-microsoft-com:vml" Requires="v">
                <p:oleObj name="Bitmap Image" r:id="rId2" imgW="21164400" imgH="8045280" progId="PBrush">
                  <p:embed/>
                </p:oleObj>
              </mc:Choice>
              <mc:Fallback>
                <p:oleObj name="Bitmap Image" r:id="rId2" imgW="21164400" imgH="8045280" progId="PBrush">
                  <p:embed/>
                  <p:pic>
                    <p:nvPicPr>
                      <p:cNvPr id="5" name="Object 4">
                        <a:extLst>
                          <a:ext uri="{FF2B5EF4-FFF2-40B4-BE49-F238E27FC236}">
                            <a16:creationId xmlns:a16="http://schemas.microsoft.com/office/drawing/2014/main" id="{452C0818-F41C-4B30-EB01-B6BF1172A95B}"/>
                          </a:ext>
                        </a:extLst>
                      </p:cNvPr>
                      <p:cNvPicPr/>
                      <p:nvPr/>
                    </p:nvPicPr>
                    <p:blipFill>
                      <a:blip r:embed="rId3"/>
                      <a:stretch>
                        <a:fillRect/>
                      </a:stretch>
                    </p:blipFill>
                    <p:spPr>
                      <a:xfrm>
                        <a:off x="567558" y="1746820"/>
                        <a:ext cx="8008883" cy="3045044"/>
                      </a:xfrm>
                      <a:prstGeom prst="rect">
                        <a:avLst/>
                      </a:prstGeom>
                    </p:spPr>
                  </p:pic>
                </p:oleObj>
              </mc:Fallback>
            </mc:AlternateContent>
          </a:graphicData>
        </a:graphic>
      </p:graphicFrame>
    </p:spTree>
    <p:extLst>
      <p:ext uri="{BB962C8B-B14F-4D97-AF65-F5344CB8AC3E}">
        <p14:creationId xmlns:p14="http://schemas.microsoft.com/office/powerpoint/2010/main" val="815636716"/>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527</Words>
  <Application>Microsoft Office PowerPoint</Application>
  <PresentationFormat>On-screen Show (16:9)</PresentationFormat>
  <Paragraphs>60</Paragraphs>
  <Slides>12</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Arvo</vt:lpstr>
      <vt:lpstr>Roboto Condensed</vt:lpstr>
      <vt:lpstr>Arial</vt:lpstr>
      <vt:lpstr>Roboto</vt:lpstr>
      <vt:lpstr>Roboto Condensed Light</vt:lpstr>
      <vt:lpstr>Slack-Lato</vt:lpstr>
      <vt:lpstr>Salerio template</vt:lpstr>
      <vt:lpstr>Bitmap Image</vt:lpstr>
      <vt:lpstr>SaaS Monitoring and Security       Powered by</vt:lpstr>
      <vt:lpstr>PowerPoint Presentation</vt:lpstr>
      <vt:lpstr>By The Numbers</vt:lpstr>
      <vt:lpstr>Microsoft’s Response</vt:lpstr>
      <vt:lpstr>WHAT YOU DON’T KNOW CAN HURT YOU…</vt:lpstr>
      <vt:lpstr>Size Doesn’t Matter</vt:lpstr>
      <vt:lpstr>The Cost of a Breach</vt:lpstr>
      <vt:lpstr>How We Can Help</vt:lpstr>
      <vt:lpstr>Additional Features</vt:lpstr>
      <vt:lpstr>We Protect All These Tools</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OTHER 61%</dc:title>
  <dc:creator>Ryan R</dc:creator>
  <cp:lastModifiedBy>Allison Harrod</cp:lastModifiedBy>
  <cp:revision>6</cp:revision>
  <dcterms:modified xsi:type="dcterms:W3CDTF">2024-10-15T20:01:10Z</dcterms:modified>
</cp:coreProperties>
</file>